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79" r:id="rId3"/>
    <p:sldId id="266" r:id="rId4"/>
    <p:sldId id="267" r:id="rId5"/>
    <p:sldId id="268" r:id="rId6"/>
    <p:sldId id="280" r:id="rId7"/>
    <p:sldId id="283" r:id="rId8"/>
    <p:sldId id="259" r:id="rId9"/>
    <p:sldId id="260" r:id="rId10"/>
    <p:sldId id="286" r:id="rId11"/>
    <p:sldId id="28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1" r:id="rId20"/>
    <p:sldId id="264" r:id="rId21"/>
    <p:sldId id="258" r:id="rId22"/>
    <p:sldId id="288" r:id="rId23"/>
    <p:sldId id="289" r:id="rId24"/>
    <p:sldId id="290" r:id="rId25"/>
    <p:sldId id="291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4FA"/>
    <a:srgbClr val="324B9A"/>
    <a:srgbClr val="FDDACD"/>
    <a:srgbClr val="203864"/>
    <a:srgbClr val="7D92D5"/>
    <a:srgbClr val="C2D2EC"/>
    <a:srgbClr val="93A4D8"/>
    <a:srgbClr val="F6B1B3"/>
    <a:srgbClr val="A6B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385" autoAdjust="0"/>
  </p:normalViewPr>
  <p:slideViewPr>
    <p:cSldViewPr snapToGrid="0">
      <p:cViewPr varScale="1">
        <p:scale>
          <a:sx n="60" d="100"/>
          <a:sy n="60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RAZREDNI ODJEL</c:v>
                </c:pt>
              </c:strCache>
            </c:strRef>
          </c:tx>
          <c:dPt>
            <c:idx val="0"/>
            <c:bubble3D val="0"/>
            <c:spPr>
              <a:solidFill>
                <a:srgbClr val="324B9A"/>
              </a:solidFill>
              <a:ln w="571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571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5A-4A15-B95F-874B296903D7}"/>
              </c:ext>
            </c:extLst>
          </c:dPt>
          <c:dPt>
            <c:idx val="1"/>
            <c:bubble3D val="0"/>
            <c:spPr>
              <a:solidFill>
                <a:srgbClr val="7D92D5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5A-4A15-B95F-874B296903D7}"/>
              </c:ext>
            </c:extLst>
          </c:dPt>
          <c:dPt>
            <c:idx val="2"/>
            <c:bubble3D val="0"/>
            <c:spPr>
              <a:solidFill>
                <a:srgbClr val="A6B4E2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5A-4A15-B95F-874B296903D7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5A-4A15-B95F-874B296903D7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1. razred</c:v>
                </c:pt>
                <c:pt idx="1">
                  <c:v>2. razred</c:v>
                </c:pt>
                <c:pt idx="2">
                  <c:v>3. razred</c:v>
                </c:pt>
                <c:pt idx="3">
                  <c:v>4. razred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32</c:v>
                </c:pt>
                <c:pt idx="2">
                  <c:v>30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5A-4A15-B95F-874B296903D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RAZREDNI ODJEL</c:v>
                </c:pt>
              </c:strCache>
            </c:strRef>
          </c:tx>
          <c:dPt>
            <c:idx val="0"/>
            <c:bubble3D val="0"/>
            <c:spPr>
              <a:solidFill>
                <a:srgbClr val="C2D2EC"/>
              </a:solidFill>
              <a:ln w="571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571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FF-4129-8136-12EED1232396}"/>
              </c:ext>
            </c:extLst>
          </c:dPt>
          <c:dPt>
            <c:idx val="1"/>
            <c:bubble3D val="0"/>
            <c:spPr>
              <a:solidFill>
                <a:srgbClr val="324B9A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FF-4129-8136-12EED12323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FF-4129-8136-12EED123239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FF-4129-8136-12EED123239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FF-4129-8136-12EED123239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3A4D8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tužno</c:v>
                </c:pt>
                <c:pt idx="1">
                  <c:v>razdražljivo</c:v>
                </c:pt>
                <c:pt idx="2">
                  <c:v>ostalo</c:v>
                </c:pt>
                <c:pt idx="3">
                  <c:v>ljutito</c:v>
                </c:pt>
                <c:pt idx="4">
                  <c:v>sretno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0.13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5-49DD-91DE-812D06555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256816"/>
        <c:axId val="381247248"/>
      </c:barChart>
      <c:catAx>
        <c:axId val="38125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324B9A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sr-Latn-RS"/>
          </a:p>
        </c:txPr>
        <c:crossAx val="381247248"/>
        <c:crosses val="autoZero"/>
        <c:auto val="1"/>
        <c:lblAlgn val="ctr"/>
        <c:lblOffset val="100"/>
        <c:noMultiLvlLbl val="0"/>
      </c:catAx>
      <c:valAx>
        <c:axId val="3812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24B9A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sr-Latn-RS"/>
          </a:p>
        </c:txPr>
        <c:crossAx val="38125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39606887995896E-2"/>
          <c:y val="0"/>
          <c:w val="0.95369108105801126"/>
          <c:h val="0.9188672308985178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IMAM DOBRE PRIJATELJE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571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E1-4490-B607-5A710FB7F2F2}"/>
              </c:ext>
            </c:extLst>
          </c:dPt>
          <c:dPt>
            <c:idx val="1"/>
            <c:bubble3D val="0"/>
            <c:spPr>
              <a:solidFill>
                <a:srgbClr val="324B9A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E1-4490-B607-5A710FB7F2F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E1-4490-B607-5A710FB7F2F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E1-4490-B607-5A710FB7F2F2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ne</c:v>
                </c:pt>
                <c:pt idx="1">
                  <c:v>da, ali nismo u kontaktu</c:v>
                </c:pt>
                <c:pt idx="2">
                  <c:v>da, fizička izolacija nam nije prepreka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22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E1-4490-B607-5A710FB7F2F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PREBOLIO/LA SAM CORONA VIRUS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571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571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BC-4539-AC36-765409C32093}"/>
              </c:ext>
            </c:extLst>
          </c:dPt>
          <c:dPt>
            <c:idx val="1"/>
            <c:bubble3D val="0"/>
            <c:spPr>
              <a:solidFill>
                <a:srgbClr val="FDDACD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BC-4539-AC36-765409C320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BC-4539-AC36-765409C3209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BC-4539-AC36-765409C32093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BC-4539-AC36-765409C3209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24B9A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nemogućnost druženja s prijateljima</c:v>
                </c:pt>
                <c:pt idx="1">
                  <c:v>opasnost od prenošenja virusa na moje članove obitelji</c:v>
                </c:pt>
                <c:pt idx="2">
                  <c:v>prelazak na nastavu na daljinu</c:v>
                </c:pt>
                <c:pt idx="3">
                  <c:v>ostalo</c:v>
                </c:pt>
                <c:pt idx="4">
                  <c:v>nemogućnost druženja sa svim članovima obitelji</c:v>
                </c:pt>
                <c:pt idx="5">
                  <c:v>opasnost od obolijevanja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0.22</c:v>
                </c:pt>
                <c:pt idx="2">
                  <c:v>0.13</c:v>
                </c:pt>
                <c:pt idx="3">
                  <c:v>0.11</c:v>
                </c:pt>
                <c:pt idx="4">
                  <c:v>0.01</c:v>
                </c:pt>
                <c:pt idx="5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A-4ACD-AE77-4D5B4DA76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862256"/>
        <c:axId val="2132864336"/>
      </c:barChart>
      <c:catAx>
        <c:axId val="21328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24B9A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sr-Latn-RS"/>
          </a:p>
        </c:txPr>
        <c:crossAx val="2132864336"/>
        <c:crosses val="autoZero"/>
        <c:auto val="1"/>
        <c:lblAlgn val="ctr"/>
        <c:lblOffset val="100"/>
        <c:noMultiLvlLbl val="0"/>
      </c:catAx>
      <c:valAx>
        <c:axId val="213286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324B9A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3286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DACD"/>
            </a:solidFill>
            <a:ln>
              <a:solidFill>
                <a:srgbClr val="324B9A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odmor i spavanje</c:v>
                </c:pt>
                <c:pt idx="1">
                  <c:v>bavljenje aktivnostima koje me zanimaju</c:v>
                </c:pt>
                <c:pt idx="2">
                  <c:v>organizaciju dana</c:v>
                </c:pt>
                <c:pt idx="3">
                  <c:v>učenje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0.28999999999999998</c:v>
                </c:pt>
                <c:pt idx="2">
                  <c:v>0.12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4-4E8F-80CE-5D9E5C3A5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513392"/>
        <c:axId val="116512976"/>
      </c:barChart>
      <c:catAx>
        <c:axId val="11651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 w="3175">
                  <a:noFill/>
                </a:ln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sr-Latn-RS"/>
          </a:p>
        </c:txPr>
        <c:crossAx val="116512976"/>
        <c:crosses val="autoZero"/>
        <c:auto val="1"/>
        <c:lblAlgn val="ctr"/>
        <c:lblOffset val="100"/>
        <c:noMultiLvlLbl val="0"/>
      </c:catAx>
      <c:valAx>
        <c:axId val="11651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sr-Latn-RS"/>
          </a:p>
        </c:txPr>
        <c:crossAx val="11651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postotak</c:v>
                </c:pt>
              </c:strCache>
            </c:strRef>
          </c:tx>
          <c:spPr>
            <a:solidFill>
              <a:srgbClr val="324B9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djelomično</c:v>
                </c:pt>
                <c:pt idx="1">
                  <c:v>u potpunosti</c:v>
                </c:pt>
                <c:pt idx="2">
                  <c:v>nisam se navikao/navikla</c:v>
                </c:pt>
                <c:pt idx="3">
                  <c:v>ostalo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0.42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1-4F36-80E1-DBBBB2002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866000"/>
        <c:axId val="2132864336"/>
      </c:barChart>
      <c:catAx>
        <c:axId val="213286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pPr>
            <a:endParaRPr lang="sr-Latn-RS"/>
          </a:p>
        </c:txPr>
        <c:crossAx val="2132864336"/>
        <c:crosses val="autoZero"/>
        <c:auto val="1"/>
        <c:lblAlgn val="ctr"/>
        <c:lblOffset val="100"/>
        <c:noMultiLvlLbl val="0"/>
      </c:catAx>
      <c:valAx>
        <c:axId val="213286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3286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6B1B3"/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RAZREDNI ODJEL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571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571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6A-4ABA-8E52-5C960688602C}"/>
              </c:ext>
            </c:extLst>
          </c:dPt>
          <c:dPt>
            <c:idx val="1"/>
            <c:bubble3D val="0"/>
            <c:spPr>
              <a:solidFill>
                <a:srgbClr val="F6B1B3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6A-4ABA-8E52-5C960688602C}"/>
              </c:ext>
            </c:extLst>
          </c:dPt>
          <c:dPt>
            <c:idx val="2"/>
            <c:bubble3D val="0"/>
            <c:spPr>
              <a:solidFill>
                <a:srgbClr val="FDDACD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6A-4ABA-8E52-5C96068860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6A-4ABA-8E52-5C960688602C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da, zbog manje mogućnosti biranja aktivnosti</c:v>
                </c:pt>
                <c:pt idx="1">
                  <c:v>da, zbog promjena mojih interesa</c:v>
                </c:pt>
                <c:pt idx="2">
                  <c:v>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48.99</c:v>
                </c:pt>
                <c:pt idx="1">
                  <c:v>11.74</c:v>
                </c:pt>
                <c:pt idx="2">
                  <c:v>39.270000000000003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6A-4ABA-8E52-5C960688602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884904900076234E-2"/>
          <c:y val="3.0097675250823835E-2"/>
          <c:w val="0.95027704442053806"/>
          <c:h val="0.924797115051531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RAZREDNI ODJEL</c:v>
                </c:pt>
              </c:strCache>
            </c:strRef>
          </c:tx>
          <c:dPt>
            <c:idx val="0"/>
            <c:bubble3D val="0"/>
            <c:spPr>
              <a:solidFill>
                <a:srgbClr val="C2D2EC"/>
              </a:solidFill>
              <a:ln w="571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571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C66-4A9A-8556-4A02BFEA7368}"/>
              </c:ext>
            </c:extLst>
          </c:dPt>
          <c:dPt>
            <c:idx val="1"/>
            <c:bubble3D val="0"/>
            <c:spPr>
              <a:solidFill>
                <a:srgbClr val="324B9A"/>
              </a:soli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C66-4A9A-8556-4A02BFEA736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C66-4A9A-8556-4A02BFEA736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3810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contourW="381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C66-4A9A-8556-4A02BFEA7368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66-4A9A-8556-4A02BFEA736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884904900076234E-2"/>
          <c:y val="3.0097675250823835E-2"/>
          <c:w val="0.95027704442053806"/>
          <c:h val="0.92479711505153173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D092B-ECA5-4AE4-8E9F-AF5EA5039EE5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AEBE-21AC-4C58-946A-A83D23C54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0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Razdvojiti što već postoji, a što su prijedlozi</a:t>
            </a:r>
          </a:p>
          <a:p>
            <a:r>
              <a:rPr lang="hr-HR" dirty="0" smtClean="0"/>
              <a:t>Organizirat će se nogometni turnir, plesna koreografija, akcija buš - uskoro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AEBE-21AC-4C58-946A-A83D23C54CFE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53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AEBE-21AC-4C58-946A-A83D23C54CFE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4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AEBE-21AC-4C58-946A-A83D23C54CFE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37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16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64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00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7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2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69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01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5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02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1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0831-3763-4124-BC3A-A4D17C6B074B}" type="datetimeFigureOut">
              <a:rPr lang="hr-HR" smtClean="0"/>
              <a:t>13.5.2021.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B1CF-2EE6-4A4F-BCEB-DE793FF658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4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oc.hr/wp/?p=18246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4654"/>
          </a:xfrm>
          <a:prstGeom prst="rect">
            <a:avLst/>
          </a:prstGeom>
        </p:spPr>
      </p:pic>
      <p:pic>
        <p:nvPicPr>
          <p:cNvPr id="1030" name="Picture 6" descr="Post-it Clipart Small - Cartoon Post It Note - Png Download (#49680) -  PinClipart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5" b="97183" l="3182" r="98523">
                        <a14:foregroundMark x1="89886" y1="78756" x2="89886" y2="78756"/>
                        <a14:foregroundMark x1="65682" y1="87324" x2="65682" y2="87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845" flipH="1">
            <a:off x="870677" y="722473"/>
            <a:ext cx="9762578" cy="59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463" y="2528173"/>
            <a:ext cx="9144000" cy="2387600"/>
          </a:xfrm>
        </p:spPr>
        <p:txBody>
          <a:bodyPr>
            <a:noAutofit/>
          </a:bodyPr>
          <a:lstStyle/>
          <a:p>
            <a: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KAKO</a:t>
            </a:r>
            <a:b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72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DIŠE MIOC?</a:t>
            </a:r>
            <a:endParaRPr lang="hr-HR" sz="7200" dirty="0">
              <a:ln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996490"/>
            <a:ext cx="9144000" cy="1655762"/>
          </a:xfrm>
        </p:spPr>
        <p:txBody>
          <a:bodyPr>
            <a:normAutofit/>
          </a:bodyPr>
          <a:lstStyle/>
          <a:p>
            <a:r>
              <a:rPr lang="hr-HR" sz="3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(pod maskama)</a:t>
            </a:r>
            <a:endParaRPr lang="hr-HR" sz="3600" dirty="0">
              <a:ln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1450" y="6300656"/>
            <a:ext cx="8282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 smtClean="0">
                <a:solidFill>
                  <a:srgbClr val="324B9A"/>
                </a:solidFill>
                <a:latin typeface="Comic Sans MS" panose="030F0702030302020204" pitchFamily="66" charset="0"/>
              </a:rPr>
              <a:t>prezentaciju izradila Mateja Pavlinovac, studentica psihologije</a:t>
            </a:r>
            <a:endParaRPr lang="hr-HR" sz="2000" b="1" dirty="0">
              <a:solidFill>
                <a:srgbClr val="324B9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436308" y="-951771"/>
            <a:ext cx="6720478" cy="5026377"/>
            <a:chOff x="-436308" y="-951771"/>
            <a:chExt cx="6720478" cy="5026377"/>
          </a:xfrm>
        </p:grpSpPr>
        <p:grpSp>
          <p:nvGrpSpPr>
            <p:cNvPr id="13" name="Group 12"/>
            <p:cNvGrpSpPr/>
            <p:nvPr/>
          </p:nvGrpSpPr>
          <p:grpSpPr>
            <a:xfrm>
              <a:off x="-436308" y="-951771"/>
              <a:ext cx="6720478" cy="5026377"/>
              <a:chOff x="4763637" y="757307"/>
              <a:chExt cx="6720478" cy="5026377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175275" y="2685225"/>
                <a:ext cx="2717602" cy="2815732"/>
              </a:xfrm>
              <a:custGeom>
                <a:avLst/>
                <a:gdLst>
                  <a:gd name="connsiteX0" fmla="*/ 510430 w 2717602"/>
                  <a:gd name="connsiteY0" fmla="*/ 0 h 2648607"/>
                  <a:gd name="connsiteX1" fmla="*/ 510430 w 2717602"/>
                  <a:gd name="connsiteY1" fmla="*/ 0 h 2648607"/>
                  <a:gd name="connsiteX2" fmla="*/ 37464 w 2717602"/>
                  <a:gd name="connsiteY2" fmla="*/ 1387366 h 2648607"/>
                  <a:gd name="connsiteX3" fmla="*/ 53230 w 2717602"/>
                  <a:gd name="connsiteY3" fmla="*/ 1450428 h 2648607"/>
                  <a:gd name="connsiteX4" fmla="*/ 100526 w 2717602"/>
                  <a:gd name="connsiteY4" fmla="*/ 1513490 h 2648607"/>
                  <a:gd name="connsiteX5" fmla="*/ 147823 w 2717602"/>
                  <a:gd name="connsiteY5" fmla="*/ 1623849 h 2648607"/>
                  <a:gd name="connsiteX6" fmla="*/ 258181 w 2717602"/>
                  <a:gd name="connsiteY6" fmla="*/ 1734207 h 2648607"/>
                  <a:gd name="connsiteX7" fmla="*/ 289712 w 2717602"/>
                  <a:gd name="connsiteY7" fmla="*/ 1797269 h 2648607"/>
                  <a:gd name="connsiteX8" fmla="*/ 431602 w 2717602"/>
                  <a:gd name="connsiteY8" fmla="*/ 1907628 h 2648607"/>
                  <a:gd name="connsiteX9" fmla="*/ 494664 w 2717602"/>
                  <a:gd name="connsiteY9" fmla="*/ 1939159 h 2648607"/>
                  <a:gd name="connsiteX10" fmla="*/ 573492 w 2717602"/>
                  <a:gd name="connsiteY10" fmla="*/ 1954925 h 2648607"/>
                  <a:gd name="connsiteX11" fmla="*/ 636554 w 2717602"/>
                  <a:gd name="connsiteY11" fmla="*/ 1970690 h 2648607"/>
                  <a:gd name="connsiteX12" fmla="*/ 699616 w 2717602"/>
                  <a:gd name="connsiteY12" fmla="*/ 2002221 h 2648607"/>
                  <a:gd name="connsiteX13" fmla="*/ 809975 w 2717602"/>
                  <a:gd name="connsiteY13" fmla="*/ 2033752 h 2648607"/>
                  <a:gd name="connsiteX14" fmla="*/ 857271 w 2717602"/>
                  <a:gd name="connsiteY14" fmla="*/ 2065283 h 2648607"/>
                  <a:gd name="connsiteX15" fmla="*/ 904568 w 2717602"/>
                  <a:gd name="connsiteY15" fmla="*/ 2081049 h 2648607"/>
                  <a:gd name="connsiteX16" fmla="*/ 1046457 w 2717602"/>
                  <a:gd name="connsiteY16" fmla="*/ 2191407 h 2648607"/>
                  <a:gd name="connsiteX17" fmla="*/ 1093754 w 2717602"/>
                  <a:gd name="connsiteY17" fmla="*/ 2301766 h 2648607"/>
                  <a:gd name="connsiteX18" fmla="*/ 1125285 w 2717602"/>
                  <a:gd name="connsiteY18" fmla="*/ 2364828 h 2648607"/>
                  <a:gd name="connsiteX19" fmla="*/ 1267175 w 2717602"/>
                  <a:gd name="connsiteY19" fmla="*/ 2443656 h 2648607"/>
                  <a:gd name="connsiteX20" fmla="*/ 1393299 w 2717602"/>
                  <a:gd name="connsiteY20" fmla="*/ 2522483 h 2648607"/>
                  <a:gd name="connsiteX21" fmla="*/ 1456361 w 2717602"/>
                  <a:gd name="connsiteY21" fmla="*/ 2569780 h 2648607"/>
                  <a:gd name="connsiteX22" fmla="*/ 1550954 w 2717602"/>
                  <a:gd name="connsiteY22" fmla="*/ 2601311 h 2648607"/>
                  <a:gd name="connsiteX23" fmla="*/ 1724375 w 2717602"/>
                  <a:gd name="connsiteY23" fmla="*/ 2648607 h 2648607"/>
                  <a:gd name="connsiteX24" fmla="*/ 2039685 w 2717602"/>
                  <a:gd name="connsiteY24" fmla="*/ 2617076 h 2648607"/>
                  <a:gd name="connsiteX25" fmla="*/ 2086981 w 2717602"/>
                  <a:gd name="connsiteY25" fmla="*/ 2601311 h 2648607"/>
                  <a:gd name="connsiteX26" fmla="*/ 2181575 w 2717602"/>
                  <a:gd name="connsiteY26" fmla="*/ 2538249 h 2648607"/>
                  <a:gd name="connsiteX27" fmla="*/ 2260402 w 2717602"/>
                  <a:gd name="connsiteY27" fmla="*/ 2475187 h 2648607"/>
                  <a:gd name="connsiteX28" fmla="*/ 2354995 w 2717602"/>
                  <a:gd name="connsiteY28" fmla="*/ 2380594 h 2648607"/>
                  <a:gd name="connsiteX29" fmla="*/ 2418057 w 2717602"/>
                  <a:gd name="connsiteY29" fmla="*/ 2286000 h 2648607"/>
                  <a:gd name="connsiteX30" fmla="*/ 2449588 w 2717602"/>
                  <a:gd name="connsiteY30" fmla="*/ 2238704 h 2648607"/>
                  <a:gd name="connsiteX31" fmla="*/ 2496885 w 2717602"/>
                  <a:gd name="connsiteY31" fmla="*/ 2207173 h 2648607"/>
                  <a:gd name="connsiteX32" fmla="*/ 2528416 w 2717602"/>
                  <a:gd name="connsiteY32" fmla="*/ 2159876 h 2648607"/>
                  <a:gd name="connsiteX33" fmla="*/ 2544181 w 2717602"/>
                  <a:gd name="connsiteY33" fmla="*/ 2112580 h 2648607"/>
                  <a:gd name="connsiteX34" fmla="*/ 2575712 w 2717602"/>
                  <a:gd name="connsiteY34" fmla="*/ 2049518 h 2648607"/>
                  <a:gd name="connsiteX35" fmla="*/ 2654540 w 2717602"/>
                  <a:gd name="connsiteY35" fmla="*/ 1954925 h 2648607"/>
                  <a:gd name="connsiteX36" fmla="*/ 2717602 w 2717602"/>
                  <a:gd name="connsiteY36" fmla="*/ 1860332 h 2648607"/>
                  <a:gd name="connsiteX37" fmla="*/ 2701837 w 2717602"/>
                  <a:gd name="connsiteY37" fmla="*/ 1560787 h 2648607"/>
                  <a:gd name="connsiteX38" fmla="*/ 2686071 w 2717602"/>
                  <a:gd name="connsiteY38" fmla="*/ 1513490 h 2648607"/>
                  <a:gd name="connsiteX39" fmla="*/ 2623009 w 2717602"/>
                  <a:gd name="connsiteY39" fmla="*/ 1497725 h 2648607"/>
                  <a:gd name="connsiteX40" fmla="*/ 2591478 w 2717602"/>
                  <a:gd name="connsiteY40" fmla="*/ 1450428 h 2648607"/>
                  <a:gd name="connsiteX41" fmla="*/ 2465354 w 2717602"/>
                  <a:gd name="connsiteY41" fmla="*/ 1292773 h 2648607"/>
                  <a:gd name="connsiteX42" fmla="*/ 2449588 w 2717602"/>
                  <a:gd name="connsiteY42" fmla="*/ 1229711 h 2648607"/>
                  <a:gd name="connsiteX43" fmla="*/ 2370761 w 2717602"/>
                  <a:gd name="connsiteY43" fmla="*/ 1135118 h 2648607"/>
                  <a:gd name="connsiteX44" fmla="*/ 2307699 w 2717602"/>
                  <a:gd name="connsiteY44" fmla="*/ 1008994 h 2648607"/>
                  <a:gd name="connsiteX45" fmla="*/ 2260402 w 2717602"/>
                  <a:gd name="connsiteY45" fmla="*/ 977463 h 2648607"/>
                  <a:gd name="connsiteX46" fmla="*/ 2213106 w 2717602"/>
                  <a:gd name="connsiteY46" fmla="*/ 930166 h 2648607"/>
                  <a:gd name="connsiteX47" fmla="*/ 2165809 w 2717602"/>
                  <a:gd name="connsiteY47" fmla="*/ 898635 h 2648607"/>
                  <a:gd name="connsiteX48" fmla="*/ 2102747 w 2717602"/>
                  <a:gd name="connsiteY48" fmla="*/ 851338 h 2648607"/>
                  <a:gd name="connsiteX49" fmla="*/ 1992388 w 2717602"/>
                  <a:gd name="connsiteY49" fmla="*/ 804042 h 2648607"/>
                  <a:gd name="connsiteX50" fmla="*/ 1818968 w 2717602"/>
                  <a:gd name="connsiteY50" fmla="*/ 662152 h 2648607"/>
                  <a:gd name="connsiteX51" fmla="*/ 1724375 w 2717602"/>
                  <a:gd name="connsiteY51" fmla="*/ 599090 h 2648607"/>
                  <a:gd name="connsiteX52" fmla="*/ 1582485 w 2717602"/>
                  <a:gd name="connsiteY52" fmla="*/ 457200 h 2648607"/>
                  <a:gd name="connsiteX53" fmla="*/ 1487892 w 2717602"/>
                  <a:gd name="connsiteY53" fmla="*/ 378373 h 2648607"/>
                  <a:gd name="connsiteX54" fmla="*/ 1440595 w 2717602"/>
                  <a:gd name="connsiteY54" fmla="*/ 346842 h 2648607"/>
                  <a:gd name="connsiteX55" fmla="*/ 1361768 w 2717602"/>
                  <a:gd name="connsiteY55" fmla="*/ 283780 h 2648607"/>
                  <a:gd name="connsiteX56" fmla="*/ 1298706 w 2717602"/>
                  <a:gd name="connsiteY56" fmla="*/ 268014 h 2648607"/>
                  <a:gd name="connsiteX57" fmla="*/ 1204112 w 2717602"/>
                  <a:gd name="connsiteY57" fmla="*/ 236483 h 2648607"/>
                  <a:gd name="connsiteX58" fmla="*/ 1156816 w 2717602"/>
                  <a:gd name="connsiteY58" fmla="*/ 220718 h 2648607"/>
                  <a:gd name="connsiteX59" fmla="*/ 920333 w 2717602"/>
                  <a:gd name="connsiteY59" fmla="*/ 141890 h 2648607"/>
                  <a:gd name="connsiteX60" fmla="*/ 825740 w 2717602"/>
                  <a:gd name="connsiteY60" fmla="*/ 110359 h 2648607"/>
                  <a:gd name="connsiteX61" fmla="*/ 778444 w 2717602"/>
                  <a:gd name="connsiteY61" fmla="*/ 94594 h 2648607"/>
                  <a:gd name="connsiteX62" fmla="*/ 636554 w 2717602"/>
                  <a:gd name="connsiteY62" fmla="*/ 63063 h 2648607"/>
                  <a:gd name="connsiteX63" fmla="*/ 510430 w 2717602"/>
                  <a:gd name="connsiteY63" fmla="*/ 0 h 264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717602" h="2648607">
                    <a:moveTo>
                      <a:pt x="510430" y="0"/>
                    </a:moveTo>
                    <a:lnTo>
                      <a:pt x="510430" y="0"/>
                    </a:lnTo>
                    <a:cubicBezTo>
                      <a:pt x="41171" y="1099824"/>
                      <a:pt x="-69285" y="782460"/>
                      <a:pt x="37464" y="1387366"/>
                    </a:cubicBezTo>
                    <a:cubicBezTo>
                      <a:pt x="41230" y="1408704"/>
                      <a:pt x="43540" y="1431048"/>
                      <a:pt x="53230" y="1450428"/>
                    </a:cubicBezTo>
                    <a:cubicBezTo>
                      <a:pt x="64981" y="1473930"/>
                      <a:pt x="84761" y="1492469"/>
                      <a:pt x="100526" y="1513490"/>
                    </a:cubicBezTo>
                    <a:cubicBezTo>
                      <a:pt x="111670" y="1546921"/>
                      <a:pt x="125907" y="1597063"/>
                      <a:pt x="147823" y="1623849"/>
                    </a:cubicBezTo>
                    <a:cubicBezTo>
                      <a:pt x="180766" y="1664113"/>
                      <a:pt x="234915" y="1687676"/>
                      <a:pt x="258181" y="1734207"/>
                    </a:cubicBezTo>
                    <a:cubicBezTo>
                      <a:pt x="268691" y="1755228"/>
                      <a:pt x="276052" y="1778145"/>
                      <a:pt x="289712" y="1797269"/>
                    </a:cubicBezTo>
                    <a:cubicBezTo>
                      <a:pt x="318547" y="1837638"/>
                      <a:pt x="395380" y="1889517"/>
                      <a:pt x="431602" y="1907628"/>
                    </a:cubicBezTo>
                    <a:cubicBezTo>
                      <a:pt x="452623" y="1918138"/>
                      <a:pt x="472368" y="1931727"/>
                      <a:pt x="494664" y="1939159"/>
                    </a:cubicBezTo>
                    <a:cubicBezTo>
                      <a:pt x="520085" y="1947633"/>
                      <a:pt x="547334" y="1949112"/>
                      <a:pt x="573492" y="1954925"/>
                    </a:cubicBezTo>
                    <a:cubicBezTo>
                      <a:pt x="594644" y="1959625"/>
                      <a:pt x="615533" y="1965435"/>
                      <a:pt x="636554" y="1970690"/>
                    </a:cubicBezTo>
                    <a:cubicBezTo>
                      <a:pt x="657575" y="1981200"/>
                      <a:pt x="678014" y="1992963"/>
                      <a:pt x="699616" y="2002221"/>
                    </a:cubicBezTo>
                    <a:cubicBezTo>
                      <a:pt x="731287" y="2015794"/>
                      <a:pt x="777965" y="2025750"/>
                      <a:pt x="809975" y="2033752"/>
                    </a:cubicBezTo>
                    <a:cubicBezTo>
                      <a:pt x="825740" y="2044262"/>
                      <a:pt x="840324" y="2056809"/>
                      <a:pt x="857271" y="2065283"/>
                    </a:cubicBezTo>
                    <a:cubicBezTo>
                      <a:pt x="872135" y="2072715"/>
                      <a:pt x="890041" y="2072978"/>
                      <a:pt x="904568" y="2081049"/>
                    </a:cubicBezTo>
                    <a:cubicBezTo>
                      <a:pt x="943172" y="2102496"/>
                      <a:pt x="1016220" y="2149075"/>
                      <a:pt x="1046457" y="2191407"/>
                    </a:cubicBezTo>
                    <a:cubicBezTo>
                      <a:pt x="1083804" y="2243693"/>
                      <a:pt x="1071699" y="2250304"/>
                      <a:pt x="1093754" y="2301766"/>
                    </a:cubicBezTo>
                    <a:cubicBezTo>
                      <a:pt x="1103012" y="2323368"/>
                      <a:pt x="1108667" y="2348210"/>
                      <a:pt x="1125285" y="2364828"/>
                    </a:cubicBezTo>
                    <a:cubicBezTo>
                      <a:pt x="1179495" y="2419038"/>
                      <a:pt x="1207701" y="2423831"/>
                      <a:pt x="1267175" y="2443656"/>
                    </a:cubicBezTo>
                    <a:cubicBezTo>
                      <a:pt x="1445832" y="2577647"/>
                      <a:pt x="1220161" y="2414271"/>
                      <a:pt x="1393299" y="2522483"/>
                    </a:cubicBezTo>
                    <a:cubicBezTo>
                      <a:pt x="1415581" y="2536409"/>
                      <a:pt x="1432859" y="2558029"/>
                      <a:pt x="1456361" y="2569780"/>
                    </a:cubicBezTo>
                    <a:cubicBezTo>
                      <a:pt x="1486089" y="2584644"/>
                      <a:pt x="1519718" y="2589953"/>
                      <a:pt x="1550954" y="2601311"/>
                    </a:cubicBezTo>
                    <a:cubicBezTo>
                      <a:pt x="1679493" y="2648053"/>
                      <a:pt x="1579239" y="2624419"/>
                      <a:pt x="1724375" y="2648607"/>
                    </a:cubicBezTo>
                    <a:cubicBezTo>
                      <a:pt x="1861936" y="2639437"/>
                      <a:pt x="1926010" y="2645495"/>
                      <a:pt x="2039685" y="2617076"/>
                    </a:cubicBezTo>
                    <a:cubicBezTo>
                      <a:pt x="2055807" y="2613046"/>
                      <a:pt x="2071216" y="2606566"/>
                      <a:pt x="2086981" y="2601311"/>
                    </a:cubicBezTo>
                    <a:cubicBezTo>
                      <a:pt x="2118512" y="2580290"/>
                      <a:pt x="2160554" y="2569780"/>
                      <a:pt x="2181575" y="2538249"/>
                    </a:cubicBezTo>
                    <a:cubicBezTo>
                      <a:pt x="2222324" y="2477125"/>
                      <a:pt x="2195130" y="2496944"/>
                      <a:pt x="2260402" y="2475187"/>
                    </a:cubicBezTo>
                    <a:cubicBezTo>
                      <a:pt x="2291933" y="2443656"/>
                      <a:pt x="2330260" y="2417697"/>
                      <a:pt x="2354995" y="2380594"/>
                    </a:cubicBezTo>
                    <a:lnTo>
                      <a:pt x="2418057" y="2286000"/>
                    </a:lnTo>
                    <a:cubicBezTo>
                      <a:pt x="2428567" y="2270235"/>
                      <a:pt x="2433823" y="2249214"/>
                      <a:pt x="2449588" y="2238704"/>
                    </a:cubicBezTo>
                    <a:lnTo>
                      <a:pt x="2496885" y="2207173"/>
                    </a:lnTo>
                    <a:cubicBezTo>
                      <a:pt x="2507395" y="2191407"/>
                      <a:pt x="2519942" y="2176824"/>
                      <a:pt x="2528416" y="2159876"/>
                    </a:cubicBezTo>
                    <a:cubicBezTo>
                      <a:pt x="2535848" y="2145012"/>
                      <a:pt x="2537635" y="2127854"/>
                      <a:pt x="2544181" y="2112580"/>
                    </a:cubicBezTo>
                    <a:cubicBezTo>
                      <a:pt x="2553439" y="2090978"/>
                      <a:pt x="2564052" y="2069923"/>
                      <a:pt x="2575712" y="2049518"/>
                    </a:cubicBezTo>
                    <a:cubicBezTo>
                      <a:pt x="2627715" y="1958513"/>
                      <a:pt x="2584310" y="2045220"/>
                      <a:pt x="2654540" y="1954925"/>
                    </a:cubicBezTo>
                    <a:cubicBezTo>
                      <a:pt x="2677806" y="1925012"/>
                      <a:pt x="2717602" y="1860332"/>
                      <a:pt x="2717602" y="1860332"/>
                    </a:cubicBezTo>
                    <a:cubicBezTo>
                      <a:pt x="2712347" y="1760484"/>
                      <a:pt x="2710889" y="1660363"/>
                      <a:pt x="2701837" y="1560787"/>
                    </a:cubicBezTo>
                    <a:cubicBezTo>
                      <a:pt x="2700332" y="1544237"/>
                      <a:pt x="2699048" y="1523871"/>
                      <a:pt x="2686071" y="1513490"/>
                    </a:cubicBezTo>
                    <a:cubicBezTo>
                      <a:pt x="2669151" y="1499954"/>
                      <a:pt x="2644030" y="1502980"/>
                      <a:pt x="2623009" y="1497725"/>
                    </a:cubicBezTo>
                    <a:cubicBezTo>
                      <a:pt x="2612499" y="1481959"/>
                      <a:pt x="2603031" y="1465447"/>
                      <a:pt x="2591478" y="1450428"/>
                    </a:cubicBezTo>
                    <a:cubicBezTo>
                      <a:pt x="2550445" y="1397085"/>
                      <a:pt x="2465354" y="1292773"/>
                      <a:pt x="2465354" y="1292773"/>
                    </a:cubicBezTo>
                    <a:cubicBezTo>
                      <a:pt x="2460099" y="1271752"/>
                      <a:pt x="2458123" y="1249627"/>
                      <a:pt x="2449588" y="1229711"/>
                    </a:cubicBezTo>
                    <a:cubicBezTo>
                      <a:pt x="2433125" y="1191299"/>
                      <a:pt x="2399172" y="1163529"/>
                      <a:pt x="2370761" y="1135118"/>
                    </a:cubicBezTo>
                    <a:cubicBezTo>
                      <a:pt x="2354147" y="1068665"/>
                      <a:pt x="2361295" y="1062590"/>
                      <a:pt x="2307699" y="1008994"/>
                    </a:cubicBezTo>
                    <a:cubicBezTo>
                      <a:pt x="2294301" y="995596"/>
                      <a:pt x="2274958" y="989593"/>
                      <a:pt x="2260402" y="977463"/>
                    </a:cubicBezTo>
                    <a:cubicBezTo>
                      <a:pt x="2243274" y="963190"/>
                      <a:pt x="2230234" y="944439"/>
                      <a:pt x="2213106" y="930166"/>
                    </a:cubicBezTo>
                    <a:cubicBezTo>
                      <a:pt x="2198550" y="918036"/>
                      <a:pt x="2181228" y="909648"/>
                      <a:pt x="2165809" y="898635"/>
                    </a:cubicBezTo>
                    <a:cubicBezTo>
                      <a:pt x="2144427" y="883362"/>
                      <a:pt x="2125561" y="864374"/>
                      <a:pt x="2102747" y="851338"/>
                    </a:cubicBezTo>
                    <a:cubicBezTo>
                      <a:pt x="1983738" y="783333"/>
                      <a:pt x="2140198" y="906373"/>
                      <a:pt x="1992388" y="804042"/>
                    </a:cubicBezTo>
                    <a:cubicBezTo>
                      <a:pt x="1881441" y="727232"/>
                      <a:pt x="1882281" y="725465"/>
                      <a:pt x="1818968" y="662152"/>
                    </a:cubicBezTo>
                    <a:lnTo>
                      <a:pt x="1724375" y="599090"/>
                    </a:lnTo>
                    <a:cubicBezTo>
                      <a:pt x="1677078" y="551793"/>
                      <a:pt x="1638139" y="494302"/>
                      <a:pt x="1582485" y="457200"/>
                    </a:cubicBezTo>
                    <a:cubicBezTo>
                      <a:pt x="1465055" y="378914"/>
                      <a:pt x="1609282" y="479530"/>
                      <a:pt x="1487892" y="378373"/>
                    </a:cubicBezTo>
                    <a:cubicBezTo>
                      <a:pt x="1473336" y="366243"/>
                      <a:pt x="1455753" y="358211"/>
                      <a:pt x="1440595" y="346842"/>
                    </a:cubicBezTo>
                    <a:cubicBezTo>
                      <a:pt x="1413676" y="326652"/>
                      <a:pt x="1391183" y="300122"/>
                      <a:pt x="1361768" y="283780"/>
                    </a:cubicBezTo>
                    <a:cubicBezTo>
                      <a:pt x="1342827" y="273257"/>
                      <a:pt x="1319460" y="274240"/>
                      <a:pt x="1298706" y="268014"/>
                    </a:cubicBezTo>
                    <a:cubicBezTo>
                      <a:pt x="1266871" y="258463"/>
                      <a:pt x="1235643" y="246993"/>
                      <a:pt x="1204112" y="236483"/>
                    </a:cubicBezTo>
                    <a:lnTo>
                      <a:pt x="1156816" y="220718"/>
                    </a:lnTo>
                    <a:lnTo>
                      <a:pt x="920333" y="141890"/>
                    </a:lnTo>
                    <a:lnTo>
                      <a:pt x="825740" y="110359"/>
                    </a:lnTo>
                    <a:cubicBezTo>
                      <a:pt x="809975" y="105104"/>
                      <a:pt x="794836" y="97326"/>
                      <a:pt x="778444" y="94594"/>
                    </a:cubicBezTo>
                    <a:cubicBezTo>
                      <a:pt x="667458" y="76096"/>
                      <a:pt x="714176" y="88936"/>
                      <a:pt x="636554" y="63063"/>
                    </a:cubicBezTo>
                    <a:cubicBezTo>
                      <a:pt x="571767" y="19872"/>
                      <a:pt x="531451" y="10511"/>
                      <a:pt x="510430" y="0"/>
                    </a:cubicBezTo>
                    <a:close/>
                  </a:path>
                </a:pathLst>
              </a:custGeom>
              <a:solidFill>
                <a:srgbClr val="BBE4FA"/>
              </a:solidFill>
              <a:ln>
                <a:solidFill>
                  <a:srgbClr val="BBE4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028" name="Picture 4" descr="Nailing down - definition of nailing down by The Free Dictionar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9259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23679" flipH="1">
                <a:off x="5498050" y="1577387"/>
                <a:ext cx="1195898" cy="1402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magnetski Hula obruč Katedrala maske clipart - emmacampphotography.com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foregroundMark x1="23039" y1="59641" x2="23039" y2="59641"/>
                            <a14:foregroundMark x1="16340" y1="58007" x2="16340" y2="58007"/>
                            <a14:foregroundMark x1="13072" y1="54739" x2="13072" y2="54739"/>
                            <a14:backgroundMark x1="20261" y1="40033" x2="20261" y2="40033"/>
                            <a14:backgroundMark x1="34804" y1="47059" x2="34804" y2="47059"/>
                            <a14:backgroundMark x1="35948" y1="55065" x2="47549" y2="56863"/>
                            <a14:backgroundMark x1="56209" y1="45425" x2="59804" y2="46078"/>
                            <a14:backgroundMark x1="41503" y1="64542" x2="49183" y2="66176"/>
                            <a14:backgroundMark x1="51144" y1="66176" x2="62255" y2="63399"/>
                            <a14:backgroundMark x1="63399" y1="61928" x2="66176" y2="60458"/>
                            <a14:backgroundMark x1="35621" y1="62255" x2="35621" y2="62255"/>
                            <a14:backgroundMark x1="65033" y1="46732" x2="68137" y2="46895"/>
                            <a14:backgroundMark x1="60131" y1="56046" x2="67320" y2="54412"/>
                            <a14:backgroundMark x1="68627" y1="53431" x2="66667" y2="55065"/>
                            <a14:backgroundMark x1="31373" y1="46732" x2="41340" y2="46078"/>
                            <a14:backgroundMark x1="30556" y1="53431" x2="30556" y2="53431"/>
                            <a14:backgroundMark x1="22059" y1="40033" x2="22059" y2="40033"/>
                            <a14:backgroundMark x1="18137" y1="40196" x2="18137" y2="401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123"/>
              <a:stretch/>
            </p:blipFill>
            <p:spPr bwMode="auto">
              <a:xfrm rot="2336399">
                <a:off x="4763637" y="757307"/>
                <a:ext cx="6720478" cy="5026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 rot="2074693">
              <a:off x="1008800" y="1694048"/>
              <a:ext cx="3216166" cy="169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r-HR" sz="2400" b="1" dirty="0" smtClean="0">
                  <a:solidFill>
                    <a:srgbClr val="324B9A"/>
                  </a:solidFill>
                  <a:latin typeface="Comic Sans MS" panose="030F0702030302020204" pitchFamily="66" charset="0"/>
                </a:rPr>
                <a:t>Sanja Vučetić</a:t>
              </a:r>
            </a:p>
            <a:p>
              <a:pPr>
                <a:lnSpc>
                  <a:spcPct val="150000"/>
                </a:lnSpc>
              </a:pPr>
              <a:r>
                <a:rPr lang="hr-HR" sz="2400" b="1" dirty="0" smtClean="0">
                  <a:solidFill>
                    <a:srgbClr val="324B9A"/>
                  </a:solidFill>
                  <a:latin typeface="Comic Sans MS" panose="030F0702030302020204" pitchFamily="66" charset="0"/>
                </a:rPr>
                <a:t>Gordana Rendulić</a:t>
              </a:r>
            </a:p>
            <a:p>
              <a:pPr>
                <a:lnSpc>
                  <a:spcPct val="150000"/>
                </a:lnSpc>
              </a:pPr>
              <a:r>
                <a:rPr lang="hr-HR" sz="2400" b="1" dirty="0" smtClean="0">
                  <a:solidFill>
                    <a:srgbClr val="324B9A"/>
                  </a:solidFill>
                  <a:latin typeface="Comic Sans MS" panose="030F0702030302020204" pitchFamily="66" charset="0"/>
                </a:rPr>
                <a:t>Valentin Lapaine</a:t>
              </a:r>
              <a:endParaRPr lang="hr-HR" sz="2400" b="1" dirty="0">
                <a:solidFill>
                  <a:srgbClr val="324B9A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0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49" t="30927" r="12034" b="24246"/>
          <a:stretch/>
        </p:blipFill>
        <p:spPr>
          <a:xfrm>
            <a:off x="0" y="-141890"/>
            <a:ext cx="12331213" cy="69998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8373" y="306798"/>
            <a:ext cx="9569669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324B9A"/>
                </a:solidFill>
                <a:latin typeface="Comic Sans MS" panose="030F0702030302020204" pitchFamily="66" charset="0"/>
              </a:rPr>
              <a:t>Koje predmete možeš lakše pratiti putem nastave na daljinu?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373" y="1939159"/>
            <a:ext cx="8765627" cy="3499944"/>
          </a:xfrm>
          <a:prstGeom prst="rect">
            <a:avLst/>
          </a:prstGeom>
          <a:noFill/>
          <a:ln w="28575">
            <a:solidFill>
              <a:srgbClr val="324B9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korisni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alati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dobra organizacija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sporiji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tempo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zahtjeva</a:t>
            </a: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Biologija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dobra organizacija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izika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kemija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sporiji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tempo,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postavljanja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200" b="1" dirty="0" err="1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ikovni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sadržaja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istraživanja</a:t>
            </a: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nformatika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(rad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vlastitom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računalu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ovijest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samostalno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istraživanje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izvora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ngleski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grupni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zadaci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googlanje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nepoznatih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riječi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06435" y="5927834"/>
            <a:ext cx="2062379" cy="716656"/>
            <a:chOff x="211396" y="5856295"/>
            <a:chExt cx="2081470" cy="734784"/>
          </a:xfrm>
        </p:grpSpPr>
        <p:pic>
          <p:nvPicPr>
            <p:cNvPr id="8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8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49" t="30927" r="12034" b="24246"/>
          <a:stretch/>
        </p:blipFill>
        <p:spPr>
          <a:xfrm>
            <a:off x="0" y="-126124"/>
            <a:ext cx="12331213" cy="69841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8373" y="306798"/>
            <a:ext cx="9569669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324B9A"/>
                </a:solidFill>
                <a:latin typeface="Comic Sans MS" panose="030F0702030302020204" pitchFamily="66" charset="0"/>
              </a:rPr>
              <a:t>Koje </a:t>
            </a:r>
            <a:r>
              <a:rPr lang="hr-HR" sz="3200" b="1" dirty="0" smtClean="0">
                <a:solidFill>
                  <a:srgbClr val="324B9A"/>
                </a:solidFill>
                <a:latin typeface="Comic Sans MS" panose="030F0702030302020204" pitchFamily="66" charset="0"/>
              </a:rPr>
              <a:t>su još prednosti</a:t>
            </a:r>
            <a:r>
              <a:rPr lang="hr-HR" sz="3200" b="1" dirty="0">
                <a:solidFill>
                  <a:srgbClr val="324B9A"/>
                </a:solidFill>
                <a:latin typeface="Comic Sans MS" panose="030F0702030302020204" pitchFamily="66" charset="0"/>
              </a:rPr>
              <a:t> </a:t>
            </a:r>
            <a:r>
              <a:rPr lang="hr-HR" sz="3200" b="1" dirty="0" smtClean="0">
                <a:solidFill>
                  <a:srgbClr val="324B9A"/>
                </a:solidFill>
                <a:latin typeface="Comic Sans MS" panose="030F0702030302020204" pitchFamily="66" charset="0"/>
              </a:rPr>
              <a:t>nastave </a:t>
            </a:r>
            <a:r>
              <a:rPr lang="hr-HR" sz="3200" b="1" dirty="0">
                <a:solidFill>
                  <a:srgbClr val="324B9A"/>
                </a:solidFill>
                <a:latin typeface="Comic Sans MS" panose="030F0702030302020204" pitchFamily="66" charset="0"/>
              </a:rPr>
              <a:t>na daljinu?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373" y="1939159"/>
            <a:ext cx="8765627" cy="3499944"/>
          </a:xfrm>
          <a:prstGeom prst="rect">
            <a:avLst/>
          </a:prstGeom>
          <a:noFill/>
          <a:ln w="28575">
            <a:solidFill>
              <a:srgbClr val="324B9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kasnije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ustajanje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slobodnog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postavljanje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pitanja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kolegama iz razreda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bez “da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ispadnem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glup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pred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profesorom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stresno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straha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odgovaranja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čuje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profesor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govori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žamora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vlastiti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tempo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endParaRPr lang="hr-HR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retraživanje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internetu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tijekom</a:t>
            </a:r>
            <a:r>
              <a:rPr lang="en-US" sz="2200" b="1" dirty="0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D92D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sata</a:t>
            </a:r>
            <a:endParaRPr lang="en-US" sz="2200" b="1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200" dirty="0">
              <a:solidFill>
                <a:srgbClr val="7D92D5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06435" y="5927834"/>
            <a:ext cx="2062379" cy="716656"/>
            <a:chOff x="211396" y="5856295"/>
            <a:chExt cx="2081470" cy="734784"/>
          </a:xfrm>
        </p:grpSpPr>
        <p:pic>
          <p:nvPicPr>
            <p:cNvPr id="8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3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594" t="35344" r="13209" b="192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5174" y="811161"/>
            <a:ext cx="6164826" cy="5365802"/>
          </a:xfrm>
          <a:prstGeom prst="rect">
            <a:avLst/>
          </a:prstGeom>
          <a:noFill/>
          <a:ln w="76200">
            <a:solidFill>
              <a:srgbClr val="FDD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471" y="811161"/>
            <a:ext cx="4793226" cy="5365802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Je li se smanjilo tvoje sudjelovanje u izvannastavnim aktivnostima ovog polugodišta?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7857" y="5930404"/>
            <a:ext cx="2081470" cy="734784"/>
            <a:chOff x="211396" y="5856295"/>
            <a:chExt cx="2081470" cy="734784"/>
          </a:xfrm>
        </p:grpSpPr>
        <p:pic>
          <p:nvPicPr>
            <p:cNvPr id="11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1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594" t="35344" r="13209" b="192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5174" y="811161"/>
            <a:ext cx="6164826" cy="5365802"/>
          </a:xfrm>
          <a:prstGeom prst="rect">
            <a:avLst/>
          </a:prstGeom>
          <a:solidFill>
            <a:srgbClr val="93A4D8"/>
          </a:solidFill>
          <a:ln w="76200">
            <a:solidFill>
              <a:srgbClr val="FDD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471" y="811161"/>
            <a:ext cx="4793226" cy="5365802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Je li se smanjilo tvoje sudjelovanje u izvannastavnim aktivnostima ovog polugodišta?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72646257"/>
              </p:ext>
            </p:extLst>
          </p:nvPr>
        </p:nvGraphicFramePr>
        <p:xfrm>
          <a:off x="5543571" y="1803032"/>
          <a:ext cx="5427406" cy="325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4214" y="1545386"/>
            <a:ext cx="287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39%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109" y="1117146"/>
            <a:ext cx="3991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da, zbog manje </a:t>
            </a:r>
          </a:p>
          <a:p>
            <a:pPr algn="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mogućnosti biranja aktivnosti</a:t>
            </a:r>
          </a:p>
          <a:p>
            <a:pPr algn="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49%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7745" y="4741632"/>
            <a:ext cx="463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da, zbog promjena mojih interesa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12%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7857" y="5930404"/>
            <a:ext cx="2081470" cy="734784"/>
            <a:chOff x="211396" y="5856295"/>
            <a:chExt cx="2081470" cy="734784"/>
          </a:xfrm>
        </p:grpSpPr>
        <p:pic>
          <p:nvPicPr>
            <p:cNvPr id="12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1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55" t="32963" r="12064" b="23085"/>
          <a:stretch/>
        </p:blipFill>
        <p:spPr>
          <a:xfrm>
            <a:off x="-29496" y="0"/>
            <a:ext cx="12268898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5599" y="33791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hr-HR" sz="3200" b="1" dirty="0">
                <a:solidFill>
                  <a:srgbClr val="324B9A"/>
                </a:solidFill>
                <a:latin typeface="Comic Sans MS" panose="030F0702030302020204" pitchFamily="66" charset="0"/>
              </a:rPr>
              <a:t>Jesi li uglavnom zadovoljan/zadovoljna svojim ocjenama?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62796605"/>
              </p:ext>
            </p:extLst>
          </p:nvPr>
        </p:nvGraphicFramePr>
        <p:xfrm>
          <a:off x="6518787" y="1756764"/>
          <a:ext cx="4797007" cy="337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3274" y="2224316"/>
            <a:ext cx="88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0984" y="3937571"/>
            <a:ext cx="88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70%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73489" y="5599992"/>
            <a:ext cx="2081470" cy="734784"/>
            <a:chOff x="211396" y="5856295"/>
            <a:chExt cx="2081470" cy="734784"/>
          </a:xfrm>
        </p:grpSpPr>
        <p:pic>
          <p:nvPicPr>
            <p:cNvPr id="10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9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68" t="31955" r="11952" b="22681"/>
          <a:stretch/>
        </p:blipFill>
        <p:spPr>
          <a:xfrm>
            <a:off x="0" y="0"/>
            <a:ext cx="12283439" cy="685800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91327857"/>
              </p:ext>
            </p:extLst>
          </p:nvPr>
        </p:nvGraphicFramePr>
        <p:xfrm>
          <a:off x="6518787" y="1756764"/>
          <a:ext cx="4797007" cy="337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920" y="337911"/>
            <a:ext cx="11098279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324B9A"/>
                </a:solidFill>
                <a:latin typeface="Comic Sans MS" panose="030F0702030302020204" pitchFamily="66" charset="0"/>
              </a:rPr>
              <a:t>Jesu li očekivanja tvojih roditelja uvijek velika, očekuju li najbolji uspjeh od tebe?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58056232"/>
              </p:ext>
            </p:extLst>
          </p:nvPr>
        </p:nvGraphicFramePr>
        <p:xfrm>
          <a:off x="1323412" y="1920467"/>
          <a:ext cx="5795357" cy="302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0449" y="4301443"/>
            <a:ext cx="88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50%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3566" y="4301443"/>
            <a:ext cx="88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50%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73489" y="5599992"/>
            <a:ext cx="2081470" cy="734784"/>
            <a:chOff x="211396" y="5856295"/>
            <a:chExt cx="2081470" cy="734784"/>
          </a:xfrm>
        </p:grpSpPr>
        <p:pic>
          <p:nvPicPr>
            <p:cNvPr id="16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68" t="29940" r="12178" b="24698"/>
          <a:stretch/>
        </p:blipFill>
        <p:spPr>
          <a:xfrm>
            <a:off x="-1" y="0"/>
            <a:ext cx="1222247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4620" y="1076632"/>
            <a:ext cx="9556955" cy="3746090"/>
          </a:xfrm>
          <a:prstGeom prst="rect">
            <a:avLst/>
          </a:prstGeom>
          <a:solidFill>
            <a:srgbClr val="FDDACD"/>
          </a:solidFill>
          <a:ln>
            <a:solidFill>
              <a:srgbClr val="FDD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910707"/>
              </p:ext>
            </p:extLst>
          </p:nvPr>
        </p:nvGraphicFramePr>
        <p:xfrm>
          <a:off x="1641245" y="1076632"/>
          <a:ext cx="8939981" cy="374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09256" y="1290010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324B9A"/>
                </a:solidFill>
                <a:latin typeface="Comic Sans MS" panose="030F0702030302020204" pitchFamily="66" charset="0"/>
              </a:rPr>
              <a:t>30%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8048" y="1474676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324B9A"/>
                </a:solidFill>
                <a:latin typeface="Comic Sans MS" panose="030F0702030302020204" pitchFamily="66" charset="0"/>
              </a:rPr>
              <a:t>28%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1739" y="2373705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324B9A"/>
                </a:solidFill>
                <a:latin typeface="Comic Sans MS" panose="030F0702030302020204" pitchFamily="66" charset="0"/>
              </a:rPr>
              <a:t>17%</a:t>
            </a:r>
            <a:endParaRPr lang="hr-HR" b="1" dirty="0">
              <a:solidFill>
                <a:srgbClr val="324B9A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4355" y="2743037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324B9A"/>
                </a:solidFill>
                <a:latin typeface="Comic Sans MS" panose="030F0702030302020204" pitchFamily="66" charset="0"/>
              </a:rPr>
              <a:t>13%</a:t>
            </a:r>
            <a:endParaRPr lang="hr-HR" b="1" dirty="0">
              <a:solidFill>
                <a:srgbClr val="324B9A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8714" y="2765011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324B9A"/>
                </a:solidFill>
                <a:latin typeface="Comic Sans MS" panose="030F0702030302020204" pitchFamily="66" charset="0"/>
              </a:rPr>
              <a:t>12%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0896" y="5036100"/>
            <a:ext cx="9110329" cy="114086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Kako se osjećaš zbog fizičke izolacije i više vremena koje provodiš kod kuće?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79348" y="2830847"/>
            <a:ext cx="2081470" cy="734784"/>
            <a:chOff x="211396" y="5856295"/>
            <a:chExt cx="2081470" cy="734784"/>
          </a:xfrm>
        </p:grpSpPr>
        <p:pic>
          <p:nvPicPr>
            <p:cNvPr id="14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7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68" t="29940" r="12178" b="24698"/>
          <a:stretch/>
        </p:blipFill>
        <p:spPr>
          <a:xfrm>
            <a:off x="-1" y="0"/>
            <a:ext cx="1222247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4620" y="1076632"/>
            <a:ext cx="9556955" cy="3746090"/>
          </a:xfrm>
          <a:prstGeom prst="rect">
            <a:avLst/>
          </a:prstGeom>
          <a:solidFill>
            <a:srgbClr val="FDDACD"/>
          </a:solidFill>
          <a:ln>
            <a:solidFill>
              <a:srgbClr val="FDD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1470897" y="1290010"/>
            <a:ext cx="89267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Ostalo: 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„bez promjene, sve navedeno”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„česte promjene raspoloženja”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„bezvoljno, dosada”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„paranoično”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„razočarano”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„žalosti me kad ne održavam kontakt s prijateljima”</a:t>
            </a:r>
          </a:p>
          <a:p>
            <a:pPr marL="536575" indent="-536575"/>
            <a:endParaRPr lang="hr-HR" sz="2000" dirty="0">
              <a:solidFill>
                <a:srgbClr val="324B9A"/>
              </a:solidFill>
              <a:latin typeface="Comic Sans MS" panose="030F0702030302020204" pitchFamily="66" charset="0"/>
            </a:endParaRP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„čini me svjesnom/svjesnim potrebe za boravkom na otvorenom”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„fleksibilnije, slobodnije, pod manjim stresom/opušteno”</a:t>
            </a:r>
          </a:p>
          <a:p>
            <a:pPr marL="536575" indent="-536575"/>
            <a:r>
              <a:rPr lang="hr-HR" sz="2000" dirty="0">
                <a:solidFill>
                  <a:srgbClr val="324B9A"/>
                </a:solidFill>
                <a:latin typeface="Comic Sans MS" panose="030F0702030302020204" pitchFamily="66" charset="0"/>
              </a:rPr>
              <a:t>     „nekad mi paše da sam sam/sama”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0896" y="5036100"/>
            <a:ext cx="9110329" cy="114086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Kako se osjećaš zbog fizičke izolacije i više vremena kojeg provodiš kod kuće?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79348" y="2830847"/>
            <a:ext cx="2081470" cy="734784"/>
            <a:chOff x="211396" y="5856295"/>
            <a:chExt cx="2081470" cy="734784"/>
          </a:xfrm>
        </p:grpSpPr>
        <p:pic>
          <p:nvPicPr>
            <p:cNvPr id="8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4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49" t="31573" r="12155" b="23383"/>
          <a:stretch/>
        </p:blipFill>
        <p:spPr>
          <a:xfrm>
            <a:off x="0" y="0"/>
            <a:ext cx="12239398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23" y="1283908"/>
            <a:ext cx="8607971" cy="1140862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solidFill>
                  <a:srgbClr val="FDDACD"/>
                </a:solidFill>
                <a:latin typeface="Comic Sans MS" panose="030F0702030302020204" pitchFamily="66" charset="0"/>
              </a:rPr>
              <a:t>Ako te fizička izolacija čini tužnim ili razdražljivim, što činiš kako bi ti bilo lakše?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0592" y="4212843"/>
            <a:ext cx="8623739" cy="114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Druženje s prijateljima (</a:t>
            </a:r>
            <a:r>
              <a:rPr lang="hr-HR" sz="3200" i="1" dirty="0">
                <a:solidFill>
                  <a:srgbClr val="FDDACD"/>
                </a:solidFill>
                <a:latin typeface="Comic Sans MS" panose="030F0702030302020204" pitchFamily="66" charset="0"/>
              </a:rPr>
              <a:t>online</a:t>
            </a:r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, uživo na </a:t>
            </a:r>
          </a:p>
          <a:p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    otvorenom), obitelji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Fizička aktivnost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Hobiji (igrice, glazba, serije, čitanje, </a:t>
            </a:r>
          </a:p>
          <a:p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    crtanje, pisanje, kuhanje)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3200" dirty="0">
                <a:solidFill>
                  <a:srgbClr val="FDDACD"/>
                </a:solidFill>
                <a:latin typeface="Comic Sans MS" panose="030F0702030302020204" pitchFamily="66" charset="0"/>
              </a:rPr>
              <a:t>Učenje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01233" y="5926831"/>
            <a:ext cx="2081470" cy="734784"/>
            <a:chOff x="211396" y="5856295"/>
            <a:chExt cx="2081470" cy="734784"/>
          </a:xfrm>
        </p:grpSpPr>
        <p:pic>
          <p:nvPicPr>
            <p:cNvPr id="8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4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2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Free Vector | Silhouette of a group of friends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1837" l="0" r="100000">
                        <a14:foregroundMark x1="9105" y1="14694" x2="10383" y2="29184"/>
                        <a14:foregroundMark x1="22045" y1="18776" x2="22045" y2="18776"/>
                        <a14:foregroundMark x1="89457" y1="20612" x2="89457" y2="21429"/>
                        <a14:backgroundMark x1="12939" y1="23061" x2="12939" y2="23061"/>
                        <a14:backgroundMark x1="16773" y1="21429" x2="16773" y2="21429"/>
                        <a14:backgroundMark x1="24760" y1="25918" x2="24760" y2="25918"/>
                        <a14:backgroundMark x1="25080" y1="27551" x2="25080" y2="27551"/>
                        <a14:backgroundMark x1="26677" y1="33878" x2="26677" y2="33878"/>
                        <a14:backgroundMark x1="26038" y1="31429" x2="26038" y2="31429"/>
                        <a14:backgroundMark x1="69169" y1="24694" x2="69169" y2="24694"/>
                        <a14:backgroundMark x1="73802" y1="48571" x2="73802" y2="48571"/>
                        <a14:backgroundMark x1="73802" y1="50816" x2="73802" y2="50816"/>
                        <a14:backgroundMark x1="73642" y1="58571" x2="73642" y2="58571"/>
                        <a14:backgroundMark x1="73962" y1="59796" x2="73962" y2="59796"/>
                      </a14:backgroundRemoval>
                    </a14:imgEffect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134"/>
          <a:stretch/>
        </p:blipFill>
        <p:spPr bwMode="auto">
          <a:xfrm>
            <a:off x="7324227" y="4317159"/>
            <a:ext cx="5425440" cy="305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3317" y="331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Imaš li dobre prijatelje?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17447449"/>
              </p:ext>
            </p:extLst>
          </p:nvPr>
        </p:nvGraphicFramePr>
        <p:xfrm>
          <a:off x="1322363" y="2471697"/>
          <a:ext cx="6033395" cy="344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50514" y="2336760"/>
            <a:ext cx="301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da, ali nismo u kontaktu</a:t>
            </a:r>
          </a:p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2837" y="1666329"/>
            <a:ext cx="88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</a:p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338" y="5534578"/>
            <a:ext cx="3010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da, fizička izolacija nam nije prepreka </a:t>
            </a:r>
          </a:p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76%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197" y="259963"/>
            <a:ext cx="2081470" cy="734784"/>
            <a:chOff x="211396" y="5856295"/>
            <a:chExt cx="2081470" cy="734784"/>
          </a:xfrm>
        </p:grpSpPr>
        <p:pic>
          <p:nvPicPr>
            <p:cNvPr id="13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528" t="31142" r="12276" b="23168"/>
          <a:stretch/>
        </p:blipFill>
        <p:spPr>
          <a:xfrm>
            <a:off x="-1" y="-27756"/>
            <a:ext cx="12186745" cy="688575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2855" y="585843"/>
            <a:ext cx="8529145" cy="1325563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Kako (pod maskama) diše MIOC?</a:t>
            </a:r>
            <a:endParaRPr lang="hr-HR" sz="3200" b="1" dirty="0">
              <a:solidFill>
                <a:srgbClr val="FDDAC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6688" y="2065281"/>
            <a:ext cx="7930055" cy="5001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8700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? </a:t>
            </a:r>
            <a:r>
              <a:rPr lang="hr-HR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Tko?</a:t>
            </a:r>
          </a:p>
          <a:p>
            <a:endParaRPr lang="hr-HR" b="1" dirty="0" smtClean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r>
              <a:rPr lang="hr-HR" dirty="0">
                <a:solidFill>
                  <a:srgbClr val="FDDACD"/>
                </a:solidFill>
                <a:latin typeface="Comic Sans MS" panose="030F0702030302020204" pitchFamily="66" charset="0"/>
              </a:rPr>
              <a:t>Psihološki tim: </a:t>
            </a:r>
            <a:r>
              <a:rPr lang="hr-HR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G</a:t>
            </a:r>
            <a:r>
              <a:rPr lang="hr-HR" dirty="0">
                <a:solidFill>
                  <a:srgbClr val="FDDACD"/>
                </a:solidFill>
                <a:latin typeface="Comic Sans MS" panose="030F0702030302020204" pitchFamily="66" charset="0"/>
              </a:rPr>
              <a:t>. Rendulić, V. Lapaine i S. Vučetić</a:t>
            </a:r>
            <a:endParaRPr lang="hr-HR" b="1" dirty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endParaRPr lang="hr-HR" dirty="0" smtClean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r>
              <a:rPr lang="hr-HR" sz="8700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? </a:t>
            </a:r>
            <a:r>
              <a:rPr lang="hr-HR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 Zašto?</a:t>
            </a:r>
          </a:p>
          <a:p>
            <a:endParaRPr lang="hr-HR" b="1" dirty="0" smtClean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r>
              <a:rPr lang="hr-HR" i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Želimo </a:t>
            </a:r>
            <a:r>
              <a:rPr lang="hr-HR" i="1" dirty="0">
                <a:solidFill>
                  <a:srgbClr val="FDDACD"/>
                </a:solidFill>
                <a:latin typeface="Comic Sans MS" panose="030F0702030302020204" pitchFamily="66" charset="0"/>
              </a:rPr>
              <a:t>vas pitati kako ste, kako se osjećate i koliko je ovakav način provođenja nastave i slobodnog vremena u fizičkoj izolaciji utjecao na vas i vaš život. </a:t>
            </a:r>
            <a:endParaRPr lang="hr-HR" i="1" dirty="0" smtClean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r>
              <a:rPr lang="hr-HR" i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Svaka </a:t>
            </a:r>
            <a:r>
              <a:rPr lang="hr-HR" i="1" dirty="0">
                <a:solidFill>
                  <a:srgbClr val="FDDACD"/>
                </a:solidFill>
                <a:latin typeface="Comic Sans MS" panose="030F0702030302020204" pitchFamily="66" charset="0"/>
              </a:rPr>
              <a:t>vaša sugestija o tome kako možemo ova vremena učiniti ugodnijima za sve nas, je dobrodošla. </a:t>
            </a:r>
            <a:endParaRPr lang="hr-HR" i="1" dirty="0" smtClean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endParaRPr lang="hr-HR" b="1" dirty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r>
              <a:rPr lang="hr-HR" sz="10100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? </a:t>
            </a:r>
            <a:r>
              <a:rPr lang="hr-HR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 Kada?</a:t>
            </a:r>
          </a:p>
          <a:p>
            <a:endParaRPr lang="hr-HR" b="1" dirty="0" smtClean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r>
              <a:rPr lang="hr-HR" dirty="0">
                <a:solidFill>
                  <a:srgbClr val="FDDACD"/>
                </a:solidFill>
                <a:latin typeface="Comic Sans MS" panose="030F0702030302020204" pitchFamily="66" charset="0"/>
              </a:rPr>
              <a:t>p</a:t>
            </a:r>
            <a:r>
              <a:rPr lang="hr-HR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rosinac 2020.</a:t>
            </a:r>
          </a:p>
          <a:p>
            <a:endParaRPr lang="hr-HR" b="1" dirty="0">
              <a:solidFill>
                <a:srgbClr val="FDDAC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6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42970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rgbClr val="FDDACD"/>
                </a:solidFill>
                <a:latin typeface="Comic Sans MS" panose="030F0702030302020204" pitchFamily="66" charset="0"/>
              </a:rPr>
              <a:t>fizička distanca   ≠   socijalna distanca</a:t>
            </a:r>
          </a:p>
        </p:txBody>
      </p:sp>
    </p:spTree>
    <p:extLst>
      <p:ext uri="{BB962C8B-B14F-4D97-AF65-F5344CB8AC3E}">
        <p14:creationId xmlns:p14="http://schemas.microsoft.com/office/powerpoint/2010/main" val="3813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475" y="1961547"/>
            <a:ext cx="5975739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Ne dodavati još </a:t>
            </a:r>
            <a:r>
              <a:rPr lang="hr-HR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online</a:t>
            </a:r>
            <a:r>
              <a:rPr lang="hr-H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aktivnosti</a:t>
            </a:r>
            <a:r>
              <a:rPr lang="hr-H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!!</a:t>
            </a:r>
            <a:endParaRPr lang="hr-HR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6951" y="1808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Predloži aktivnosti koje možemo osmisliti u školi,</a:t>
            </a:r>
          </a:p>
          <a:p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kako bi nam svima bilo ugodnije i lakše.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41816" y="5478349"/>
            <a:ext cx="2081470" cy="734784"/>
            <a:chOff x="211396" y="5856295"/>
            <a:chExt cx="2081470" cy="734784"/>
          </a:xfrm>
        </p:grpSpPr>
        <p:pic>
          <p:nvPicPr>
            <p:cNvPr id="7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7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215" t="37288" r="12001" b="184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6951" y="725213"/>
            <a:ext cx="9220993" cy="4193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Koristiti platforme koje 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bi omogućile da </a:t>
            </a:r>
            <a:r>
              <a:rPr lang="hr-HR" sz="3200" i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meetinzi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i materijali budu na jednom 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mjestu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Redovito 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stavljati sve 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materijale</a:t>
            </a:r>
            <a:endParaRPr lang="hr-HR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Previše je ispitivanja 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 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tjednu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Više 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projekata, a manje 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testova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„Nastavnici </a:t>
            </a:r>
            <a:r>
              <a:rPr lang="hr-HR" sz="3200" i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online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nastavu promatraju kao kratkotrajni 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problem”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razmišljati 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dugoročno 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 kreativno</a:t>
            </a:r>
            <a:endParaRPr lang="hr-HR" sz="24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hr-HR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41816" y="5478349"/>
            <a:ext cx="2081470" cy="734784"/>
            <a:chOff x="211396" y="5856295"/>
            <a:chExt cx="2081470" cy="734784"/>
          </a:xfrm>
        </p:grpSpPr>
        <p:pic>
          <p:nvPicPr>
            <p:cNvPr id="7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215" t="37288" r="12001" b="184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0823" y="338485"/>
            <a:ext cx="9220993" cy="341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hr-HR" sz="32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i="1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ONLINE</a:t>
            </a:r>
            <a:r>
              <a:rPr lang="hr-HR" sz="32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 </a:t>
            </a:r>
            <a:r>
              <a:rPr lang="hr-HR" sz="3200" dirty="0">
                <a:solidFill>
                  <a:srgbClr val="203864"/>
                </a:solidFill>
                <a:latin typeface="Comic Sans MS" panose="030F0702030302020204" pitchFamily="66" charset="0"/>
              </a:rPr>
              <a:t>TURNIRI (</a:t>
            </a:r>
            <a:r>
              <a:rPr lang="hr-HR" sz="3200" i="1" dirty="0">
                <a:solidFill>
                  <a:srgbClr val="203864"/>
                </a:solidFill>
                <a:latin typeface="Comic Sans MS" panose="030F0702030302020204" pitchFamily="66" charset="0"/>
              </a:rPr>
              <a:t>gaming</a:t>
            </a:r>
            <a:r>
              <a:rPr lang="hr-HR" sz="3200" dirty="0">
                <a:solidFill>
                  <a:srgbClr val="203864"/>
                </a:solidFill>
                <a:latin typeface="Comic Sans MS" panose="030F0702030302020204" pitchFamily="66" charset="0"/>
              </a:rPr>
              <a:t>, bela, šah, kvizovi</a:t>
            </a:r>
            <a:r>
              <a:rPr lang="hr-HR" sz="32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dirty="0">
              <a:solidFill>
                <a:srgbClr val="203864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i="1" dirty="0">
                <a:solidFill>
                  <a:srgbClr val="203864"/>
                </a:solidFill>
                <a:latin typeface="Comic Sans MS" panose="030F0702030302020204" pitchFamily="66" charset="0"/>
              </a:rPr>
              <a:t>ONLINE</a:t>
            </a:r>
            <a:r>
              <a:rPr lang="hr-HR" sz="3200" dirty="0">
                <a:solidFill>
                  <a:srgbClr val="203864"/>
                </a:solidFill>
                <a:latin typeface="Comic Sans MS" panose="030F0702030302020204" pitchFamily="66" charset="0"/>
              </a:rPr>
              <a:t> MOVIE </a:t>
            </a:r>
            <a:r>
              <a:rPr lang="hr-HR" sz="3200" i="1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i="1" dirty="0">
                <a:solidFill>
                  <a:srgbClr val="203864"/>
                </a:solidFill>
                <a:latin typeface="Comic Sans MS" panose="030F0702030302020204" pitchFamily="66" charset="0"/>
              </a:rPr>
              <a:t>https://www.mioc.hr/wp/?p=18246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41816" y="5478349"/>
            <a:ext cx="2081470" cy="734784"/>
            <a:chOff x="211396" y="5856295"/>
            <a:chExt cx="2081470" cy="734784"/>
          </a:xfrm>
        </p:grpSpPr>
        <p:pic>
          <p:nvPicPr>
            <p:cNvPr id="7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096000" y="2600514"/>
            <a:ext cx="3603214" cy="341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4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ORGANIZIRANO </a:t>
            </a:r>
          </a:p>
          <a:p>
            <a:pPr algn="ctr"/>
            <a:r>
              <a:rPr lang="hr-HR" sz="24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U ŠKOLI</a:t>
            </a:r>
            <a:endParaRPr lang="hr-HR" sz="2400" dirty="0">
              <a:solidFill>
                <a:srgbClr val="203864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Sigurnost - Superius ide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42" y="4297994"/>
            <a:ext cx="1232465" cy="11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Information 1">
            <a:hlinkClick r:id="rId6" highlightClick="1"/>
          </p:cNvPr>
          <p:cNvSpPr/>
          <p:nvPr/>
        </p:nvSpPr>
        <p:spPr>
          <a:xfrm>
            <a:off x="6032937" y="4171867"/>
            <a:ext cx="403670" cy="40202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3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215" t="37288" r="12001" b="184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013" y="969105"/>
            <a:ext cx="9220993" cy="341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GRUPNE </a:t>
            </a:r>
            <a:r>
              <a:rPr lang="hr-HR" sz="3200" i="1" dirty="0">
                <a:solidFill>
                  <a:srgbClr val="203864"/>
                </a:solidFill>
                <a:latin typeface="Comic Sans MS" panose="030F0702030302020204" pitchFamily="66" charset="0"/>
              </a:rPr>
              <a:t>ONLINE</a:t>
            </a:r>
            <a:r>
              <a:rPr lang="hr-HR" sz="3200" dirty="0">
                <a:solidFill>
                  <a:srgbClr val="203864"/>
                </a:solidFill>
                <a:latin typeface="Comic Sans MS" panose="030F0702030302020204" pitchFamily="66" charset="0"/>
              </a:rPr>
              <a:t> AKTIVNOSTI </a:t>
            </a:r>
            <a:endParaRPr lang="hr-HR" sz="3200" dirty="0" smtClean="0">
              <a:solidFill>
                <a:srgbClr val="203864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dirty="0" smtClean="0">
              <a:solidFill>
                <a:srgbClr val="203864"/>
              </a:solidFill>
              <a:latin typeface="Comic Sans MS" panose="030F0702030302020204" pitchFamily="66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Radionice</a:t>
            </a:r>
            <a:endParaRPr lang="hr-HR" sz="2800" dirty="0">
              <a:solidFill>
                <a:srgbClr val="203864"/>
              </a:solidFill>
              <a:latin typeface="Comic Sans MS" panose="030F0702030302020204" pitchFamily="66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203864"/>
                </a:solidFill>
                <a:latin typeface="Comic Sans MS" panose="030F0702030302020204" pitchFamily="66" charset="0"/>
              </a:rPr>
              <a:t>T</a:t>
            </a:r>
            <a:r>
              <a:rPr lang="hr-HR" sz="28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ečaj meditacije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203864"/>
                </a:solidFill>
                <a:latin typeface="Comic Sans MS" panose="030F0702030302020204" pitchFamily="66" charset="0"/>
              </a:rPr>
              <a:t>R</a:t>
            </a:r>
            <a:r>
              <a:rPr lang="hr-HR" sz="28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azgovori </a:t>
            </a:r>
            <a:r>
              <a:rPr lang="hr-HR" sz="2800" dirty="0">
                <a:solidFill>
                  <a:srgbClr val="203864"/>
                </a:solidFill>
                <a:latin typeface="Comic Sans MS" panose="030F0702030302020204" pitchFamily="66" charset="0"/>
              </a:rPr>
              <a:t>– međugeneracijski, </a:t>
            </a:r>
            <a:r>
              <a:rPr lang="hr-HR" sz="28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međurazredni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203864"/>
                </a:solidFill>
                <a:latin typeface="Comic Sans MS" panose="030F0702030302020204" pitchFamily="66" charset="0"/>
              </a:rPr>
              <a:t>A</a:t>
            </a:r>
            <a:r>
              <a:rPr lang="hr-HR" sz="28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nonimni </a:t>
            </a:r>
            <a:r>
              <a:rPr lang="hr-HR" sz="2800" dirty="0">
                <a:solidFill>
                  <a:srgbClr val="203864"/>
                </a:solidFill>
                <a:latin typeface="Comic Sans MS" panose="030F0702030302020204" pitchFamily="66" charset="0"/>
              </a:rPr>
              <a:t>forum gdje bi učenici mogli međusobno </a:t>
            </a:r>
            <a:r>
              <a:rPr lang="hr-HR" sz="2800" dirty="0" smtClean="0">
                <a:solidFill>
                  <a:srgbClr val="203864"/>
                </a:solidFill>
                <a:latin typeface="Comic Sans MS" panose="030F0702030302020204" pitchFamily="66" charset="0"/>
              </a:rPr>
              <a:t>postavljati pitanja</a:t>
            </a:r>
          </a:p>
          <a:p>
            <a:pPr lvl="2"/>
            <a:endParaRPr lang="hr-HR" sz="2800" dirty="0">
              <a:solidFill>
                <a:srgbClr val="203864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41816" y="5478349"/>
            <a:ext cx="2081470" cy="734784"/>
            <a:chOff x="211396" y="5856295"/>
            <a:chExt cx="2081470" cy="734784"/>
          </a:xfrm>
        </p:grpSpPr>
        <p:pic>
          <p:nvPicPr>
            <p:cNvPr id="7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72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6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42970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000" b="1" dirty="0" smtClean="0">
                <a:solidFill>
                  <a:srgbClr val="FDDACD"/>
                </a:solidFill>
                <a:latin typeface="Comic Sans MS" panose="030F0702030302020204" pitchFamily="66" charset="0"/>
              </a:rPr>
              <a:t>Kako ostati „normalan” u „novom normalnom”?</a:t>
            </a:r>
            <a:endParaRPr lang="hr-HR" sz="6000" b="1" dirty="0">
              <a:solidFill>
                <a:srgbClr val="FDDAC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19" t="30948" r="12112" b="232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66594" y="177964"/>
            <a:ext cx="7117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4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TKO JE SUDJELOVAO?</a:t>
            </a:r>
            <a:endParaRPr lang="hr-HR" sz="4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5554805"/>
              </p:ext>
            </p:extLst>
          </p:nvPr>
        </p:nvGraphicFramePr>
        <p:xfrm>
          <a:off x="1549133" y="1336973"/>
          <a:ext cx="7546975" cy="508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43252" y="1503527"/>
            <a:ext cx="287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1. razred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7928" y="1009635"/>
            <a:ext cx="177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4. razred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396" y="4830802"/>
            <a:ext cx="287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3. razred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3536" y="5392690"/>
            <a:ext cx="287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2. razred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32%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7857" y="5930404"/>
            <a:ext cx="2081470" cy="734784"/>
            <a:chOff x="211396" y="5856295"/>
            <a:chExt cx="2081470" cy="734784"/>
          </a:xfrm>
        </p:grpSpPr>
        <p:pic>
          <p:nvPicPr>
            <p:cNvPr id="1026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8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255" t="43246" r="12432" b="18208"/>
          <a:stretch/>
        </p:blipFill>
        <p:spPr>
          <a:xfrm>
            <a:off x="-46870" y="0"/>
            <a:ext cx="122388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923" y="671045"/>
            <a:ext cx="4778478" cy="1843549"/>
          </a:xfrm>
          <a:prstGeom prst="rect">
            <a:avLst/>
          </a:prstGeom>
          <a:solidFill>
            <a:srgbClr val="FDD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rgbClr val="324B9A"/>
                </a:solidFill>
                <a:latin typeface="Comic Sans MS" panose="030F0702030302020204" pitchFamily="66" charset="0"/>
              </a:rPr>
              <a:t>Jesi li prebolio/preboljela corona virus?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99926745"/>
              </p:ext>
            </p:extLst>
          </p:nvPr>
        </p:nvGraphicFramePr>
        <p:xfrm>
          <a:off x="5190331" y="2317120"/>
          <a:ext cx="6917727" cy="412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37523" y="1683597"/>
            <a:ext cx="287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245" y="4620353"/>
            <a:ext cx="287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</a:p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80%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7857" y="5930404"/>
            <a:ext cx="2081470" cy="734784"/>
            <a:chOff x="211396" y="5856295"/>
            <a:chExt cx="2081470" cy="734784"/>
          </a:xfrm>
        </p:grpSpPr>
        <p:pic>
          <p:nvPicPr>
            <p:cNvPr id="11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255" t="43246" r="12432" b="18208"/>
          <a:stretch/>
        </p:blipFill>
        <p:spPr>
          <a:xfrm>
            <a:off x="-46870" y="0"/>
            <a:ext cx="122388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923" y="671045"/>
            <a:ext cx="4778478" cy="1843549"/>
          </a:xfrm>
          <a:prstGeom prst="rect">
            <a:avLst/>
          </a:prstGeom>
          <a:solidFill>
            <a:srgbClr val="FDDA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rgbClr val="324B9A"/>
                </a:solidFill>
                <a:latin typeface="Comic Sans MS" panose="030F0702030302020204" pitchFamily="66" charset="0"/>
              </a:rPr>
              <a:t>NAJIZRAŽENIJE POSLJEDICE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93430554"/>
              </p:ext>
            </p:extLst>
          </p:nvPr>
        </p:nvGraphicFramePr>
        <p:xfrm>
          <a:off x="5190332" y="2317120"/>
          <a:ext cx="6791462" cy="412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6848" y="4115866"/>
            <a:ext cx="11871434" cy="114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FDDACD"/>
                </a:solidFill>
                <a:latin typeface="Comic Sans MS" panose="030F0702030302020204" pitchFamily="66" charset="0"/>
              </a:rPr>
              <a:t>Ništa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FDDACD"/>
                </a:solidFill>
                <a:latin typeface="Comic Sans MS" panose="030F0702030302020204" pitchFamily="66" charset="0"/>
              </a:rPr>
              <a:t>Umor, osjećaj iscrpljenosti, gubitak njuha (2-3 tjedna) i okusa, bol u mišićima, manjak kondicije, nemogućnost fizičkog napora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FDDACD"/>
                </a:solidFill>
                <a:latin typeface="Comic Sans MS" panose="030F0702030302020204" pitchFamily="66" charset="0"/>
              </a:rPr>
              <a:t>Slaba temperatura, povremeno stezanje u plućima, glavobolja, začepljenost nosa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solidFill>
                <a:srgbClr val="FDDACD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FDDACD"/>
                </a:solidFill>
                <a:latin typeface="Comic Sans MS" panose="030F0702030302020204" pitchFamily="66" charset="0"/>
              </a:rPr>
              <a:t>Osjećaj slobode jer više nema straha od zaraze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FDDACD"/>
                </a:solidFill>
                <a:latin typeface="Comic Sans MS" panose="030F0702030302020204" pitchFamily="66" charset="0"/>
              </a:rPr>
              <a:t>Stres radi nadoknada školskih obaveza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91926" y="56384"/>
            <a:ext cx="2081470" cy="734784"/>
            <a:chOff x="211396" y="5856295"/>
            <a:chExt cx="2081470" cy="734784"/>
          </a:xfrm>
        </p:grpSpPr>
        <p:pic>
          <p:nvPicPr>
            <p:cNvPr id="9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3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49" t="35668" r="12155" b="19505"/>
          <a:stretch/>
        </p:blipFill>
        <p:spPr>
          <a:xfrm>
            <a:off x="-1" y="-110359"/>
            <a:ext cx="12298235" cy="69683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890" y="0"/>
            <a:ext cx="11049406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Što ti najviše smeta zbog covida i donesenih mjera?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10656975"/>
              </p:ext>
            </p:extLst>
          </p:nvPr>
        </p:nvGraphicFramePr>
        <p:xfrm>
          <a:off x="1586826" y="1439333"/>
          <a:ext cx="881841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4037" y="3537783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0244" y="1687770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53%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4611" y="4909129"/>
            <a:ext cx="10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0,004%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201" y="4074362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5156" y="4211730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5266" y="4810080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4988" y="5946169"/>
            <a:ext cx="2081470" cy="734784"/>
            <a:chOff x="211396" y="5856295"/>
            <a:chExt cx="2081470" cy="734784"/>
          </a:xfrm>
        </p:grpSpPr>
        <p:pic>
          <p:nvPicPr>
            <p:cNvPr id="14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4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49" t="35668" r="12155" b="19505"/>
          <a:stretch/>
        </p:blipFill>
        <p:spPr>
          <a:xfrm>
            <a:off x="-1" y="-110359"/>
            <a:ext cx="12298235" cy="69683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8345" y="2191406"/>
            <a:ext cx="7488621" cy="4130565"/>
          </a:xfrm>
          <a:prstGeom prst="rect">
            <a:avLst/>
          </a:prstGeom>
          <a:solidFill>
            <a:srgbClr val="C2D2EC"/>
          </a:solidFill>
          <a:ln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Ostalo: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pretjerana reakcija na pandemiju/opća panika 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besmislenost pojedinih mjera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maske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samoizolacija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nemogućnost treniranja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manjak koncerata, utakmica, putovanja</a:t>
            </a:r>
          </a:p>
          <a:p>
            <a:endParaRPr lang="hr-HR" sz="2400" dirty="0">
              <a:solidFill>
                <a:srgbClr val="324B9A"/>
              </a:solidFill>
              <a:latin typeface="Comic Sans MS" panose="030F0702030302020204" pitchFamily="66" charset="0"/>
            </a:endParaRP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</a:t>
            </a:r>
            <a:r>
              <a:rPr lang="hr-HR" sz="2400" i="1" dirty="0">
                <a:solidFill>
                  <a:srgbClr val="324B9A"/>
                </a:solidFill>
                <a:latin typeface="Comic Sans MS" panose="030F0702030302020204" pitchFamily="66" charset="0"/>
              </a:rPr>
              <a:t>real time </a:t>
            </a:r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organizacija nastave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</a:t>
            </a:r>
            <a:r>
              <a:rPr lang="hr-HR" sz="2400" i="1" dirty="0">
                <a:solidFill>
                  <a:srgbClr val="324B9A"/>
                </a:solidFill>
                <a:latin typeface="Comic Sans MS" panose="030F0702030302020204" pitchFamily="66" charset="0"/>
              </a:rPr>
              <a:t>online</a:t>
            </a:r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testovi</a:t>
            </a:r>
          </a:p>
          <a:p>
            <a:r>
              <a:rPr lang="hr-HR" sz="2400" dirty="0">
                <a:solidFill>
                  <a:srgbClr val="324B9A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890" y="0"/>
            <a:ext cx="11049406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Što ti najviše smeta zbog covida i donesenih mjera?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754988" y="5946169"/>
            <a:ext cx="2081470" cy="734784"/>
            <a:chOff x="211396" y="5856295"/>
            <a:chExt cx="2081470" cy="734784"/>
          </a:xfrm>
        </p:grpSpPr>
        <p:pic>
          <p:nvPicPr>
            <p:cNvPr id="7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0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0544"/>
          <a:stretch/>
        </p:blipFill>
        <p:spPr>
          <a:xfrm>
            <a:off x="-217846" y="-107364"/>
            <a:ext cx="13011150" cy="14233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846" y="1027906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667" y="499056"/>
            <a:ext cx="6413679" cy="6138227"/>
          </a:xfrm>
          <a:prstGeom prst="rect">
            <a:avLst/>
          </a:prstGeom>
          <a:solidFill>
            <a:srgbClr val="7D9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51879" y="604293"/>
            <a:ext cx="5313747" cy="1325563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Za 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koje aktivnosti</a:t>
            </a:r>
            <a:r>
              <a:rPr lang="hr-HR" sz="32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imaš više vremena od kada je nastava na daljinu?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8200" y="752168"/>
            <a:ext cx="6400146" cy="5885115"/>
            <a:chOff x="838200" y="752168"/>
            <a:chExt cx="6400146" cy="5958348"/>
          </a:xfrm>
        </p:grpSpPr>
        <p:graphicFrame>
          <p:nvGraphicFramePr>
            <p:cNvPr id="8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1627234"/>
                </p:ext>
              </p:extLst>
            </p:nvPr>
          </p:nvGraphicFramePr>
          <p:xfrm>
            <a:off x="838200" y="752168"/>
            <a:ext cx="6400146" cy="5958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968598" y="1318424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49%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5116" y="2739186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29%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30236" y="3902309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12%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007951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10%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754988" y="5946169"/>
            <a:ext cx="2081470" cy="734784"/>
            <a:chOff x="211396" y="5856295"/>
            <a:chExt cx="2081470" cy="734784"/>
          </a:xfrm>
        </p:grpSpPr>
        <p:pic>
          <p:nvPicPr>
            <p:cNvPr id="15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6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5" y="146182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Koliko si se navikao/navikla na nastavu </a:t>
            </a:r>
            <a:b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hr-HR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 daljinu?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552" y="1716447"/>
            <a:ext cx="5177307" cy="2945706"/>
          </a:xfrm>
          <a:prstGeom prst="rect">
            <a:avLst/>
          </a:prstGeom>
          <a:solidFill>
            <a:srgbClr val="324B9A"/>
          </a:solidFill>
          <a:ln>
            <a:solidFill>
              <a:srgbClr val="324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04551" y="1716447"/>
            <a:ext cx="5177307" cy="2945706"/>
          </a:xfrm>
          <a:prstGeom prst="rect">
            <a:avLst/>
          </a:prstGeom>
          <a:solidFill>
            <a:srgbClr val="324B9A"/>
          </a:solidFill>
          <a:ln>
            <a:solidFill>
              <a:srgbClr val="324B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omic Sans MS" panose="030F0702030302020204" pitchFamily="66" charset="0"/>
              </a:rPr>
              <a:t>OSTALO:</a:t>
            </a:r>
          </a:p>
          <a:p>
            <a:pPr algn="ctr"/>
            <a:endParaRPr lang="hr-HR" dirty="0">
              <a:latin typeface="Comic Sans MS" panose="030F0702030302020204" pitchFamily="66" charset="0"/>
            </a:endParaRPr>
          </a:p>
          <a:p>
            <a:pPr algn="ctr"/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nastavu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sam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navikao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testove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ne</a:t>
            </a:r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hr-HR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navikla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se,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bolje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kombinacija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nastavom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uživo</a:t>
            </a:r>
            <a:r>
              <a:rPr lang="hr-H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20815" y="1439259"/>
            <a:ext cx="5317900" cy="4351338"/>
            <a:chOff x="6620815" y="1439259"/>
            <a:chExt cx="5317900" cy="4351338"/>
          </a:xfrm>
        </p:grpSpPr>
        <p:graphicFrame>
          <p:nvGraphicFramePr>
            <p:cNvPr id="5" name="Content Placeholder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343775"/>
                </p:ext>
              </p:extLst>
            </p:nvPr>
          </p:nvGraphicFramePr>
          <p:xfrm>
            <a:off x="6620815" y="1439259"/>
            <a:ext cx="5317900" cy="4351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7469746" y="1924191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48%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10064" y="2306402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42%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44291" y="4407011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7%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67191" y="4686190"/>
              <a:ext cx="759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rPr>
                <a:t>3%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5153" y="5878175"/>
            <a:ext cx="2081470" cy="734784"/>
            <a:chOff x="211396" y="5856295"/>
            <a:chExt cx="2081470" cy="734784"/>
          </a:xfrm>
        </p:grpSpPr>
        <p:pic>
          <p:nvPicPr>
            <p:cNvPr id="15" name="Picture 2" descr="Pawn Group Clip Art at Clker.com - vector clip art online, royalty free &amp;  public domain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/>
            <a:stretch/>
          </p:blipFill>
          <p:spPr bwMode="auto">
            <a:xfrm>
              <a:off x="211396" y="5856295"/>
              <a:ext cx="582732" cy="73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2478" y="6041856"/>
              <a:ext cx="148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b="1" dirty="0" smtClean="0">
                  <a:solidFill>
                    <a:srgbClr val="203864"/>
                  </a:solidFill>
                  <a:latin typeface="Comic Sans MS" panose="030F0702030302020204" pitchFamily="66" charset="0"/>
                </a:rPr>
                <a:t>248</a:t>
              </a:r>
              <a:endParaRPr lang="hr-HR" sz="2800" b="1" dirty="0">
                <a:solidFill>
                  <a:srgbClr val="203864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4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884</Words>
  <Application>Microsoft Office PowerPoint</Application>
  <PresentationFormat>Widescreen</PresentationFormat>
  <Paragraphs>194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KAKO  DIŠE MIOC?</vt:lpstr>
      <vt:lpstr>Kako (pod maskama) diše MIOC?</vt:lpstr>
      <vt:lpstr>PowerPoint Presentation</vt:lpstr>
      <vt:lpstr>PowerPoint Presentation</vt:lpstr>
      <vt:lpstr>PowerPoint Presentation</vt:lpstr>
      <vt:lpstr>Što ti najviše smeta zbog covida i donesenih mjera?</vt:lpstr>
      <vt:lpstr>Što ti najviše smeta zbog covida i donesenih mjera?</vt:lpstr>
      <vt:lpstr>Za koje aktivnosti imaš više vremena od kada je nastava na daljinu?</vt:lpstr>
      <vt:lpstr>Koliko si se navikao/navikla na nastavu  na daljinu?</vt:lpstr>
      <vt:lpstr>Koje predmete možeš lakše pratiti putem nastave na daljinu?</vt:lpstr>
      <vt:lpstr>Koje su još prednosti nastave na daljinu?</vt:lpstr>
      <vt:lpstr>Je li se smanjilo tvoje sudjelovanje u izvannastavnim aktivnostima ovog polugodišta?</vt:lpstr>
      <vt:lpstr>Je li se smanjilo tvoje sudjelovanje u izvannastavnim aktivnostima ovog polugodišta?</vt:lpstr>
      <vt:lpstr>Jesi li uglavnom zadovoljan/zadovoljna svojim ocjenama?</vt:lpstr>
      <vt:lpstr>Jesu li očekivanja tvojih roditelja uvijek velika, očekuju li najbolji uspjeh od tebe?</vt:lpstr>
      <vt:lpstr>Kako se osjećaš zbog fizičke izolacije i više vremena koje provodiš kod kuće?</vt:lpstr>
      <vt:lpstr>Kako se osjećaš zbog fizičke izolacije i više vremena kojeg provodiš kod kuće?</vt:lpstr>
      <vt:lpstr>Ako te fizička izolacija čini tužnim ili razdražljivim, što činiš kako bi ti bilo lakše?</vt:lpstr>
      <vt:lpstr>PowerPoint Presentation</vt:lpstr>
      <vt:lpstr>PowerPoint Presentation</vt:lpstr>
      <vt:lpstr>Ne dodavati još online aktivnosti!!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 diše MIOC?</dc:title>
  <dc:creator>Mateja</dc:creator>
  <cp:lastModifiedBy>Sanja Vučetić</cp:lastModifiedBy>
  <cp:revision>79</cp:revision>
  <dcterms:created xsi:type="dcterms:W3CDTF">2021-04-11T14:02:56Z</dcterms:created>
  <dcterms:modified xsi:type="dcterms:W3CDTF">2021-05-13T15:26:14Z</dcterms:modified>
</cp:coreProperties>
</file>